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43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339C2-5D52-4C2A-9972-DF68C1181C3F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DF89C-527D-49B0-B1FF-D4AD2FD8514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7119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339C2-5D52-4C2A-9972-DF68C1181C3F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DF89C-527D-49B0-B1FF-D4AD2FD8514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1654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339C2-5D52-4C2A-9972-DF68C1181C3F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DF89C-527D-49B0-B1FF-D4AD2FD8514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6253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339C2-5D52-4C2A-9972-DF68C1181C3F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DF89C-527D-49B0-B1FF-D4AD2FD8514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9681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339C2-5D52-4C2A-9972-DF68C1181C3F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DF89C-527D-49B0-B1FF-D4AD2FD8514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9792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339C2-5D52-4C2A-9972-DF68C1181C3F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DF89C-527D-49B0-B1FF-D4AD2FD8514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745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339C2-5D52-4C2A-9972-DF68C1181C3F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DF89C-527D-49B0-B1FF-D4AD2FD8514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5828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339C2-5D52-4C2A-9972-DF68C1181C3F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DF89C-527D-49B0-B1FF-D4AD2FD8514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7035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339C2-5D52-4C2A-9972-DF68C1181C3F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DF89C-527D-49B0-B1FF-D4AD2FD8514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2196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339C2-5D52-4C2A-9972-DF68C1181C3F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DF89C-527D-49B0-B1FF-D4AD2FD8514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2387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339C2-5D52-4C2A-9972-DF68C1181C3F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DF89C-527D-49B0-B1FF-D4AD2FD8514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4600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339C2-5D52-4C2A-9972-DF68C1181C3F}" type="datetimeFigureOut">
              <a:rPr lang="zh-TW" altLang="en-US" smtClean="0"/>
              <a:t>2024/1/9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DF89C-527D-49B0-B1FF-D4AD2FD8514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0114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圓角矩形 1"/>
          <p:cNvSpPr/>
          <p:nvPr/>
        </p:nvSpPr>
        <p:spPr>
          <a:xfrm>
            <a:off x="110345" y="519342"/>
            <a:ext cx="6425922" cy="80468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6" name="Rectangle 16"/>
          <p:cNvSpPr txBox="1">
            <a:spLocks noChangeArrowheads="1"/>
          </p:cNvSpPr>
          <p:nvPr/>
        </p:nvSpPr>
        <p:spPr bwMode="auto">
          <a:xfrm>
            <a:off x="110346" y="1324023"/>
            <a:ext cx="86861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9pPr>
          </a:lstStyle>
          <a:p>
            <a:pPr algn="l"/>
            <a:r>
              <a:rPr lang="zh-TW" altLang="en-US" sz="24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二、</a:t>
            </a:r>
            <a:r>
              <a:rPr lang="zh-TW" altLang="zh-TW" sz="24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計畫摘要</a:t>
            </a:r>
            <a:r>
              <a:rPr lang="zh-TW" altLang="en-US" sz="24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16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TW" sz="16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請</a:t>
            </a:r>
            <a:r>
              <a:rPr lang="zh-TW" altLang="en-US" sz="16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以</a:t>
            </a:r>
            <a:r>
              <a:rPr lang="en-US" altLang="zh-TW" sz="1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100</a:t>
            </a:r>
            <a:r>
              <a:rPr lang="zh-TW" altLang="en-US" sz="1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字</a:t>
            </a:r>
            <a:r>
              <a:rPr lang="zh-TW" altLang="en-US" sz="16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重點</a:t>
            </a:r>
            <a:r>
              <a:rPr lang="zh-TW" altLang="zh-TW" sz="16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說明執行目標、創新重點</a:t>
            </a:r>
            <a:r>
              <a:rPr lang="en-US" altLang="zh-TW" sz="16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zh-TW" altLang="zh-TW" sz="16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7" name="Rectangle 16"/>
          <p:cNvSpPr txBox="1">
            <a:spLocks noChangeArrowheads="1"/>
          </p:cNvSpPr>
          <p:nvPr/>
        </p:nvSpPr>
        <p:spPr bwMode="auto">
          <a:xfrm>
            <a:off x="110345" y="3186164"/>
            <a:ext cx="86861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9pPr>
          </a:lstStyle>
          <a:p>
            <a:pPr algn="l"/>
            <a:r>
              <a:rPr lang="zh-TW" altLang="en-US" sz="24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三、</a:t>
            </a:r>
            <a:r>
              <a:rPr lang="zh-TW" altLang="zh-TW" sz="24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執行優勢</a:t>
            </a:r>
            <a:r>
              <a:rPr lang="en-US" altLang="zh-TW" sz="16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TW" sz="16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請</a:t>
            </a:r>
            <a:r>
              <a:rPr lang="zh-TW" altLang="en-US" sz="16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以</a:t>
            </a:r>
            <a:r>
              <a:rPr lang="en-US" altLang="zh-TW" sz="1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100</a:t>
            </a:r>
            <a:r>
              <a:rPr lang="zh-TW" altLang="en-US" sz="1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字</a:t>
            </a:r>
            <a:r>
              <a:rPr lang="zh-TW" altLang="en-US" sz="16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重點</a:t>
            </a:r>
            <a:r>
              <a:rPr lang="zh-TW" altLang="zh-TW" sz="16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說明單位執行本研發計畫優勢為何？</a:t>
            </a:r>
            <a:r>
              <a:rPr lang="en-US" altLang="zh-TW" sz="16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zh-TW" altLang="zh-TW" sz="16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8" name="Rectangle 16"/>
          <p:cNvSpPr txBox="1">
            <a:spLocks noChangeArrowheads="1"/>
          </p:cNvSpPr>
          <p:nvPr/>
        </p:nvSpPr>
        <p:spPr bwMode="auto">
          <a:xfrm>
            <a:off x="110346" y="4760207"/>
            <a:ext cx="86861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>
            <a:defPPr>
              <a:defRPr lang="zh-TW"/>
            </a:defPPr>
            <a:lvl1pPr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  <a:lvl2pPr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2pPr>
            <a:lvl3pPr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3pPr>
            <a:lvl4pPr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4pPr>
            <a:lvl5pPr algn="ctr" eaLnBrk="0" fontAlgn="base" hangingPunct="0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</a:defRPr>
            </a:lvl9pPr>
          </a:lstStyle>
          <a:p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四、目標效益</a:t>
            </a:r>
            <a:r>
              <a:rPr lang="en-US" altLang="zh-TW" sz="1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TW" sz="1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請務必填寫</a:t>
            </a:r>
            <a:r>
              <a:rPr lang="zh-TW" altLang="zh-TW" sz="16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「結案當年度」</a:t>
            </a:r>
            <a:r>
              <a:rPr lang="zh-TW" altLang="zh-TW" sz="1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計畫期間內可完成之效益</a:t>
            </a:r>
            <a:r>
              <a:rPr lang="en-US" altLang="zh-TW" sz="1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zh-TW" altLang="zh-TW" sz="2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4320394"/>
              </p:ext>
            </p:extLst>
          </p:nvPr>
        </p:nvGraphicFramePr>
        <p:xfrm>
          <a:off x="183283" y="5208307"/>
          <a:ext cx="8867584" cy="15312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04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632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05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600" b="1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zh-TW" sz="1600" b="1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增加產值</a:t>
                      </a:r>
                      <a:r>
                        <a:rPr lang="en-US" sz="1600" b="1" u="sng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sz="1600" b="1" u="sng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XXX</a:t>
                      </a:r>
                      <a:r>
                        <a:rPr lang="zh-TW" altLang="en-US" sz="1600" b="1" u="sng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TW" sz="1600" b="1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仟元</a:t>
                      </a: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600" b="1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zh-TW" sz="1600" b="1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額外</a:t>
                      </a:r>
                      <a:r>
                        <a:rPr lang="zh-TW" altLang="en-US" sz="1600" b="1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投資額 </a:t>
                      </a:r>
                      <a:r>
                        <a:rPr lang="en-US" altLang="zh-TW" sz="1600" b="1" u="sng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XXX</a:t>
                      </a:r>
                      <a:r>
                        <a:rPr lang="zh-TW" altLang="en-US" sz="1600" b="1" u="sng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TW" sz="1600" b="1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仟元</a:t>
                      </a:r>
                    </a:p>
                  </a:txBody>
                  <a:tcPr marL="36195" marR="36195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8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altLang="zh-TW" sz="1600" b="1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lang="zh-TW" altLang="zh-TW" sz="1600" b="1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增加就業人數</a:t>
                      </a:r>
                      <a:r>
                        <a:rPr lang="en-US" altLang="zh-TW" sz="1600" b="1" u="sng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altLang="zh-TW" sz="1600" b="1" u="sng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altLang="zh-TW" sz="1600" b="1" u="sng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zh-TW" altLang="zh-TW" sz="1600" b="1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人</a:t>
                      </a: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altLang="zh-TW" sz="1600" b="1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4.</a:t>
                      </a:r>
                      <a:r>
                        <a:rPr lang="zh-TW" altLang="en-US" sz="1600" b="1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平均薪資成長</a:t>
                      </a:r>
                      <a:r>
                        <a:rPr lang="en-US" altLang="zh-TW" sz="1600" b="1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_</a:t>
                      </a:r>
                      <a:r>
                        <a:rPr lang="en-US" altLang="zh-TW" sz="1600" b="1" u="sng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altLang="zh-TW" sz="1600" b="1" u="sng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_</a:t>
                      </a:r>
                      <a:r>
                        <a:rPr lang="zh-TW" altLang="en-US" sz="1600" b="1" u="sng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sz="1600" b="1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%</a:t>
                      </a:r>
                      <a:endParaRPr lang="zh-TW" sz="1600" b="1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379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5.</a:t>
                      </a:r>
                      <a:r>
                        <a:rPr lang="zh-TW" altLang="en-US" sz="1600" b="1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策略性量化效益，至少</a:t>
                      </a:r>
                      <a:r>
                        <a:rPr lang="en-US" altLang="zh-TW" sz="1600" b="1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zh-TW" altLang="en-US" sz="1600" b="1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項</a:t>
                      </a:r>
                      <a:r>
                        <a:rPr lang="en-US" altLang="zh-TW" sz="1200" b="1" kern="1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1200" kern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如：辦理活動</a:t>
                      </a:r>
                      <a:r>
                        <a:rPr lang="en-US" altLang="zh-TW" sz="1200" kern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zh-TW" altLang="en-US" sz="1200" kern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場、增加營業據點</a:t>
                      </a:r>
                      <a:r>
                        <a:rPr lang="en-US" altLang="zh-TW" sz="1200" kern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zh-TW" altLang="en-US" sz="1200" kern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處</a:t>
                      </a:r>
                      <a:r>
                        <a:rPr lang="en-US" altLang="zh-TW" sz="1200" kern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TW" altLang="en-US" sz="1600" b="1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zh-TW" altLang="en-US" sz="1600" b="1" u="sng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                                                                                                                      </a:t>
                      </a:r>
                      <a:r>
                        <a:rPr lang="zh-TW" altLang="en-US" sz="1600" b="1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 </a:t>
                      </a:r>
                      <a:endParaRPr lang="en-US" altLang="zh-TW" sz="1600" b="1" u="sng" kern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zh-TW" sz="16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36195" marR="3619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圓角矩形 10"/>
          <p:cNvSpPr/>
          <p:nvPr/>
        </p:nvSpPr>
        <p:spPr>
          <a:xfrm>
            <a:off x="6633463" y="519342"/>
            <a:ext cx="2417404" cy="804680"/>
          </a:xfrm>
          <a:prstGeom prst="round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zh-TW" altLang="en-US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補助款：</a:t>
            </a:r>
            <a:r>
              <a:rPr lang="en-US" altLang="zh-TW" b="1" u="sng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b="1" u="sng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XXX</a:t>
            </a:r>
            <a:r>
              <a:rPr lang="zh-TW" altLang="en-US" b="1" u="sng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仟元</a:t>
            </a:r>
            <a:endParaRPr lang="en-US" altLang="zh-TW" b="1" u="sng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r>
              <a:rPr lang="zh-TW" altLang="en-US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自籌款：</a:t>
            </a:r>
            <a:r>
              <a:rPr lang="en-US" altLang="zh-TW" b="1" u="sng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b="1" u="sng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XXX</a:t>
            </a:r>
            <a:r>
              <a:rPr lang="zh-TW" altLang="en-US" b="1" u="sng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仟元</a:t>
            </a:r>
            <a:endParaRPr lang="zh-TW" altLang="en-US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5" name="圓角矩形 4"/>
          <p:cNvSpPr/>
          <p:nvPr/>
        </p:nvSpPr>
        <p:spPr>
          <a:xfrm>
            <a:off x="110345" y="1785688"/>
            <a:ext cx="8940522" cy="132157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altLang="zh-TW" sz="1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1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一</a:t>
            </a:r>
            <a:r>
              <a:rPr lang="en-US" altLang="zh-TW" sz="1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1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執行目標：</a:t>
            </a:r>
            <a:r>
              <a:rPr lang="zh-TW" altLang="en-US" sz="1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請說明</a:t>
            </a:r>
            <a:r>
              <a:rPr lang="en-US" altLang="zh-TW" sz="1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-</a:t>
            </a:r>
            <a:r>
              <a:rPr lang="zh-TW" altLang="en-US" sz="1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為何要創新、或找到需求</a:t>
            </a:r>
            <a:r>
              <a:rPr lang="en-US" altLang="zh-TW" sz="1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en-US" sz="1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商機</a:t>
            </a:r>
            <a:r>
              <a:rPr lang="en-US" altLang="zh-TW" sz="1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en-US" sz="1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新市場；然後解決什麼問題、解決後要</a:t>
            </a:r>
            <a:r>
              <a:rPr lang="en-US" altLang="zh-TW" sz="1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	</a:t>
            </a:r>
            <a:r>
              <a:rPr lang="zh-TW" altLang="en-US" sz="1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達成什麼目的。</a:t>
            </a:r>
            <a:endParaRPr lang="en-US" altLang="zh-TW" sz="16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en-US" altLang="zh-TW" sz="1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1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二</a:t>
            </a:r>
            <a:r>
              <a:rPr lang="en-US" altLang="zh-TW" sz="1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1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創新重點：</a:t>
            </a:r>
            <a:r>
              <a:rPr lang="zh-TW" altLang="en-US" sz="1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例如</a:t>
            </a:r>
            <a:r>
              <a:rPr lang="en-US" altLang="zh-TW" sz="1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-</a:t>
            </a:r>
            <a:r>
              <a:rPr lang="zh-TW" altLang="en-US" sz="1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運用</a:t>
            </a:r>
            <a:r>
              <a:rPr lang="en-US" altLang="zh-TW" sz="1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XXX</a:t>
            </a:r>
            <a:r>
              <a:rPr lang="zh-TW" altLang="en-US" sz="1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數據描繪</a:t>
            </a:r>
            <a:r>
              <a:rPr lang="en-US" altLang="zh-TW" sz="1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XX</a:t>
            </a:r>
            <a:r>
              <a:rPr lang="zh-TW" altLang="en-US" sz="1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商品客群輪廓，制定</a:t>
            </a:r>
            <a:r>
              <a:rPr lang="en-US" altLang="zh-TW" sz="1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OOOO</a:t>
            </a:r>
            <a:r>
              <a:rPr lang="zh-TW" altLang="en-US" sz="1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服務流程；透過顧客每次</a:t>
            </a:r>
            <a:r>
              <a:rPr lang="en-US" altLang="zh-TW" sz="1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	</a:t>
            </a:r>
            <a:r>
              <a:rPr lang="zh-TW" altLang="en-US" sz="1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使用的回饋，優化該顧客</a:t>
            </a:r>
            <a:r>
              <a:rPr lang="en-US" altLang="zh-TW" sz="1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OOO</a:t>
            </a:r>
            <a:r>
              <a:rPr lang="zh-TW" altLang="en-US" sz="1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en-US" altLang="zh-TW" sz="1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OOO</a:t>
            </a:r>
            <a:r>
              <a:rPr lang="zh-TW" altLang="en-US" sz="1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等，讓消費者感受到更貼心與驚艷服務模式。</a:t>
            </a:r>
          </a:p>
        </p:txBody>
      </p:sp>
      <p:grpSp>
        <p:nvGrpSpPr>
          <p:cNvPr id="14" name="群組 13"/>
          <p:cNvGrpSpPr/>
          <p:nvPr/>
        </p:nvGrpSpPr>
        <p:grpSpPr>
          <a:xfrm>
            <a:off x="110348" y="116577"/>
            <a:ext cx="8364356" cy="1226073"/>
            <a:chOff x="110348" y="116577"/>
            <a:chExt cx="8364356" cy="1226073"/>
          </a:xfrm>
        </p:grpSpPr>
        <p:sp>
          <p:nvSpPr>
            <p:cNvPr id="4" name="Rectangle 16"/>
            <p:cNvSpPr txBox="1">
              <a:spLocks noChangeArrowheads="1"/>
            </p:cNvSpPr>
            <p:nvPr/>
          </p:nvSpPr>
          <p:spPr bwMode="auto">
            <a:xfrm>
              <a:off x="110348" y="116577"/>
              <a:ext cx="8364356" cy="11837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ea typeface="標楷體" pitchFamily="65" charset="-12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ea typeface="標楷體" pitchFamily="65" charset="-12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ea typeface="標楷體" pitchFamily="65" charset="-12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ea typeface="標楷體" pitchFamily="65" charset="-12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ea typeface="標楷體" pitchFamily="65" charset="-120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ea typeface="標楷體" pitchFamily="65" charset="-120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ea typeface="標楷體" pitchFamily="65" charset="-120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sz="36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ea typeface="標楷體" pitchFamily="65" charset="-120"/>
                </a:defRPr>
              </a:lvl9pPr>
            </a:lstStyle>
            <a:p>
              <a:pPr algn="l"/>
              <a:r>
                <a:rPr lang="zh-TW" altLang="en-US" sz="2400" dirty="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一、</a:t>
              </a:r>
              <a:r>
                <a:rPr lang="zh-TW" altLang="zh-TW" sz="2400" dirty="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單位簡介</a:t>
              </a:r>
              <a:r>
                <a:rPr lang="en-US" altLang="zh-TW" sz="1600" dirty="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(</a:t>
              </a:r>
              <a:r>
                <a:rPr lang="zh-TW" altLang="en-US" sz="1600" dirty="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合作創新類別之「聯合申請」</a:t>
              </a:r>
              <a:r>
                <a:rPr lang="zh-TW" altLang="zh-TW" sz="1600" dirty="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者，各單位均應分別填列</a:t>
              </a:r>
              <a:r>
                <a:rPr lang="en-US" altLang="zh-TW" sz="1600" dirty="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)</a:t>
              </a:r>
              <a:endParaRPr lang="zh-TW" altLang="zh-TW" sz="16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  <a:p>
              <a:pPr algn="l">
                <a:lnSpc>
                  <a:spcPts val="3000"/>
                </a:lnSpc>
              </a:pPr>
              <a:r>
                <a:rPr lang="en-US" altLang="zh-TW" sz="16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(</a:t>
              </a:r>
              <a:r>
                <a:rPr lang="zh-TW" altLang="zh-TW" sz="16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一</a:t>
              </a:r>
              <a:r>
                <a:rPr lang="en-US" altLang="zh-TW" sz="16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)</a:t>
              </a:r>
              <a:r>
                <a:rPr lang="zh-TW" altLang="zh-TW" sz="16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單位名稱：</a:t>
              </a:r>
              <a:r>
                <a:rPr lang="en-US" altLang="zh-TW" sz="1600" u="sng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OOOOOO</a:t>
              </a:r>
              <a:r>
                <a:rPr lang="zh-TW" altLang="en-US" sz="1600" u="sng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公司 </a:t>
              </a:r>
              <a:endParaRPr lang="en-US" altLang="zh-TW" sz="1600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  <a:p>
              <a:pPr algn="l">
                <a:lnSpc>
                  <a:spcPts val="3000"/>
                </a:lnSpc>
              </a:pPr>
              <a:r>
                <a:rPr lang="en-US" altLang="zh-TW" sz="16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(</a:t>
              </a:r>
              <a:r>
                <a:rPr lang="zh-TW" altLang="zh-TW" sz="16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二</a:t>
              </a:r>
              <a:r>
                <a:rPr lang="en-US" altLang="zh-TW" sz="16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)</a:t>
              </a:r>
              <a:r>
                <a:rPr lang="zh-TW" altLang="zh-TW" sz="16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營業項目：</a:t>
              </a:r>
              <a:r>
                <a:rPr lang="zh-TW" altLang="en-US" sz="16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零售、餐飲、資訊業</a:t>
              </a:r>
              <a:endParaRPr lang="zh-TW" altLang="zh-TW" sz="1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4022115" y="480876"/>
              <a:ext cx="2260321" cy="8617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3000"/>
                </a:lnSpc>
              </a:pPr>
              <a:r>
                <a:rPr lang="en-US" altLang="zh-TW" sz="1600" b="1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(</a:t>
              </a:r>
              <a:r>
                <a:rPr lang="zh-TW" altLang="en-US" sz="1600" b="1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三</a:t>
              </a:r>
              <a:r>
                <a:rPr lang="en-US" altLang="zh-TW" sz="1600" b="1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)</a:t>
              </a:r>
              <a:r>
                <a:rPr lang="zh-TW" altLang="en-US" sz="1600" b="1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資本額：</a:t>
              </a:r>
              <a:r>
                <a:rPr lang="en-US" altLang="zh-TW" sz="1600" b="1" u="sng" dirty="0">
                  <a:solidFill>
                    <a:srgbClr val="FF0000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XXX</a:t>
              </a:r>
              <a:r>
                <a:rPr lang="zh-TW" altLang="en-US" sz="1600" b="1" u="sng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仟元                  </a:t>
              </a:r>
              <a:r>
                <a:rPr lang="zh-TW" altLang="en-US" sz="1600" b="1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                    </a:t>
              </a:r>
              <a:endParaRPr lang="en-US" altLang="zh-TW" sz="1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  <a:p>
              <a:pPr>
                <a:lnSpc>
                  <a:spcPts val="3000"/>
                </a:lnSpc>
              </a:pPr>
              <a:r>
                <a:rPr lang="en-US" altLang="zh-TW" sz="1600" b="1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(</a:t>
              </a:r>
              <a:r>
                <a:rPr lang="zh-TW" altLang="en-US" sz="1600" b="1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四</a:t>
              </a:r>
              <a:r>
                <a:rPr lang="en-US" altLang="zh-TW" sz="1600" b="1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)</a:t>
              </a:r>
              <a:r>
                <a:rPr lang="zh-TW" altLang="en-US" sz="1600" b="1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員工數</a:t>
              </a:r>
              <a:r>
                <a:rPr lang="zh-TW" altLang="zh-TW" sz="1600" b="1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：</a:t>
              </a:r>
              <a:r>
                <a:rPr lang="en-US" altLang="zh-TW" sz="1600" b="1" u="sng" dirty="0">
                  <a:solidFill>
                    <a:srgbClr val="FF0000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XXX</a:t>
              </a:r>
              <a:r>
                <a:rPr lang="zh-TW" altLang="en-US" sz="1600" b="1" u="sng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人</a:t>
              </a:r>
              <a:endParaRPr lang="zh-TW" altLang="zh-TW" sz="1600" b="1" u="sng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</p:grpSp>
      <p:sp>
        <p:nvSpPr>
          <p:cNvPr id="15" name="矩形 14"/>
          <p:cNvSpPr/>
          <p:nvPr/>
        </p:nvSpPr>
        <p:spPr>
          <a:xfrm>
            <a:off x="6961154" y="0"/>
            <a:ext cx="218521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1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註：簡報填寫請用</a:t>
            </a:r>
            <a:r>
              <a:rPr lang="en-US" altLang="zh-TW" sz="11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16</a:t>
            </a:r>
            <a:r>
              <a:rPr lang="zh-TW" altLang="en-US" sz="11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字型大小。</a:t>
            </a:r>
          </a:p>
        </p:txBody>
      </p:sp>
      <p:sp>
        <p:nvSpPr>
          <p:cNvPr id="16" name="圓角矩形 15"/>
          <p:cNvSpPr/>
          <p:nvPr/>
        </p:nvSpPr>
        <p:spPr>
          <a:xfrm>
            <a:off x="110345" y="3651007"/>
            <a:ext cx="8940522" cy="103372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altLang="zh-TW" sz="1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1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一</a:t>
            </a:r>
            <a:r>
              <a:rPr lang="en-US" altLang="zh-TW" sz="1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1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過去實績經驗：</a:t>
            </a:r>
            <a:r>
              <a:rPr lang="zh-TW" altLang="en-US" sz="1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曾執行</a:t>
            </a:r>
            <a:r>
              <a:rPr lang="en-US" altLang="zh-TW" sz="1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OOO</a:t>
            </a:r>
            <a:r>
              <a:rPr lang="zh-TW" altLang="en-US" sz="1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en-US" altLang="zh-TW" sz="1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XXX</a:t>
            </a:r>
            <a:r>
              <a:rPr lang="zh-TW" altLang="en-US" sz="1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等業務，具多年實績經驗</a:t>
            </a:r>
            <a:endParaRPr lang="en-US" altLang="zh-TW" sz="1600" b="1" dirty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en-US" altLang="zh-TW" sz="1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1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二</a:t>
            </a:r>
            <a:r>
              <a:rPr lang="en-US" altLang="zh-TW" sz="1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1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關鍵技術或能力：</a:t>
            </a:r>
            <a:r>
              <a:rPr lang="zh-TW" altLang="en-US" sz="1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獲得</a:t>
            </a:r>
            <a:r>
              <a:rPr lang="en-US" altLang="zh-TW" sz="1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OOO</a:t>
            </a:r>
            <a:r>
              <a:rPr lang="zh-TW" altLang="en-US" sz="1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技術、</a:t>
            </a:r>
            <a:r>
              <a:rPr lang="en-US" altLang="zh-TW" sz="1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XX</a:t>
            </a:r>
            <a:r>
              <a:rPr lang="zh-TW" altLang="en-US" sz="1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獎項、</a:t>
            </a:r>
            <a:r>
              <a:rPr lang="en-US" altLang="zh-TW" sz="1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SSS</a:t>
            </a:r>
            <a:r>
              <a:rPr lang="zh-TW" altLang="en-US" sz="1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專業人力</a:t>
            </a:r>
            <a:endParaRPr lang="en-US" altLang="zh-TW" sz="1600" b="1" dirty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en-US" altLang="zh-TW" sz="1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1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三</a:t>
            </a:r>
            <a:r>
              <a:rPr lang="en-US" altLang="zh-TW" sz="1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1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市場肯定與測試：</a:t>
            </a:r>
            <a:r>
              <a:rPr lang="zh-TW" altLang="en-US" sz="1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已取得</a:t>
            </a:r>
            <a:r>
              <a:rPr lang="en-US" altLang="zh-TW" sz="1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OOO</a:t>
            </a:r>
            <a:r>
              <a:rPr lang="zh-TW" altLang="en-US" sz="1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en-US" altLang="zh-TW" sz="1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XXX</a:t>
            </a:r>
            <a:r>
              <a:rPr lang="zh-TW" altLang="en-US" sz="1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en-US" altLang="zh-TW" sz="1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SSS</a:t>
            </a:r>
            <a:r>
              <a:rPr lang="zh-TW" altLang="en-US" sz="1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等客戶訂單</a:t>
            </a:r>
            <a:endParaRPr lang="en-US" altLang="zh-TW" sz="1600" b="1" dirty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183774" y="6199582"/>
            <a:ext cx="8686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(1)</a:t>
            </a:r>
            <a:r>
              <a:rPr lang="zh-TW" altLang="en-US" sz="1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完成</a:t>
            </a:r>
            <a:r>
              <a:rPr lang="en-US" altLang="zh-TW" sz="1600" b="1" u="sng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XX </a:t>
            </a:r>
            <a:r>
              <a:rPr lang="zh-TW" altLang="en-US" sz="1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處據點、</a:t>
            </a:r>
            <a:r>
              <a:rPr lang="en-US" altLang="zh-TW" sz="1600" b="1" u="sng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XX </a:t>
            </a:r>
            <a:r>
              <a:rPr lang="zh-TW" altLang="en-US" sz="1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萬人次下載、</a:t>
            </a:r>
            <a:r>
              <a:rPr lang="en-US" altLang="zh-TW" sz="1600" b="1" u="sng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XX</a:t>
            </a:r>
            <a:r>
              <a:rPr lang="zh-TW" altLang="en-US" sz="1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萬人次交易、</a:t>
            </a:r>
            <a:r>
              <a:rPr lang="en-US" altLang="zh-TW" sz="1600" b="1" u="sng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XX</a:t>
            </a:r>
            <a:r>
              <a:rPr lang="zh-TW" altLang="en-US" sz="1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萬人滿意推薦</a:t>
            </a:r>
          </a:p>
          <a:p>
            <a:r>
              <a:rPr lang="en-US" altLang="zh-TW" sz="1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(2)</a:t>
            </a:r>
            <a:r>
              <a:rPr lang="zh-TW" altLang="en-US" sz="1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創新服務導入</a:t>
            </a:r>
            <a:r>
              <a:rPr lang="en-US" altLang="zh-TW" sz="1600" b="1" u="sng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XX </a:t>
            </a:r>
            <a:r>
              <a:rPr lang="zh-TW" altLang="en-US" sz="1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處完成試營運、開發</a:t>
            </a:r>
            <a:r>
              <a:rPr lang="en-US" altLang="zh-TW" sz="1600" b="1" u="sng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XX</a:t>
            </a:r>
            <a:r>
              <a:rPr lang="zh-TW" altLang="en-US" sz="1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種服務性模組商品、建置旗艦體驗服務流程</a:t>
            </a:r>
            <a:r>
              <a:rPr lang="en-US" altLang="zh-TW" sz="1600" b="1" u="sng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XX</a:t>
            </a:r>
            <a:r>
              <a:rPr lang="zh-TW" altLang="en-US" sz="1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式</a:t>
            </a:r>
            <a:endParaRPr lang="en-US" altLang="zh-TW" sz="1600" b="1" dirty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6682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399</TotalTime>
  <Words>389</Words>
  <Application>Microsoft Office PowerPoint</Application>
  <PresentationFormat>如螢幕大小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新細明體</vt:lpstr>
      <vt:lpstr>標楷體</vt:lpstr>
      <vt:lpstr>Arial</vt:lpstr>
      <vt:lpstr>Calibri</vt:lpstr>
      <vt:lpstr>Calibri Light</vt:lpstr>
      <vt:lpstr>Times New Roman</vt:lpstr>
      <vt:lpstr>Office 佈景主題</vt:lpstr>
      <vt:lpstr>PowerPoint 簡報</vt:lpstr>
    </vt:vector>
  </TitlesOfParts>
  <Company>CPC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CPCuser</dc:creator>
  <cp:lastModifiedBy>廖雅儒 </cp:lastModifiedBy>
  <cp:revision>31</cp:revision>
  <dcterms:created xsi:type="dcterms:W3CDTF">2021-03-06T03:28:44Z</dcterms:created>
  <dcterms:modified xsi:type="dcterms:W3CDTF">2024-01-09T08:15:24Z</dcterms:modified>
</cp:coreProperties>
</file>